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329" r:id="rId5"/>
    <p:sldId id="328" r:id="rId6"/>
    <p:sldId id="290" r:id="rId7"/>
    <p:sldId id="292" r:id="rId8"/>
    <p:sldId id="323" r:id="rId9"/>
    <p:sldId id="320" r:id="rId10"/>
    <p:sldId id="326" r:id="rId11"/>
    <p:sldId id="324" r:id="rId12"/>
    <p:sldId id="327" r:id="rId13"/>
    <p:sldId id="331" r:id="rId14"/>
    <p:sldId id="333" r:id="rId15"/>
    <p:sldId id="334" r:id="rId16"/>
    <p:sldId id="335" r:id="rId17"/>
    <p:sldId id="336" r:id="rId18"/>
    <p:sldId id="337" r:id="rId19"/>
    <p:sldId id="338" r:id="rId20"/>
    <p:sldId id="332" r:id="rId21"/>
    <p:sldId id="330" r:id="rId22"/>
    <p:sldId id="32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-24" y="3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901F6A-D4FD-4216-9700-65BB1638F992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7F4CEE-578F-4CD0-96BF-3DA49FA0C07E}">
      <dgm:prSet phldrT="[Text]"/>
      <dgm:spPr/>
      <dgm:t>
        <a:bodyPr/>
        <a:lstStyle/>
        <a:p>
          <a:r>
            <a:rPr lang="en-US" dirty="0" smtClean="0"/>
            <a:t>1. Picking order initiated</a:t>
          </a:r>
          <a:endParaRPr lang="en-US" dirty="0"/>
        </a:p>
      </dgm:t>
    </dgm:pt>
    <dgm:pt modelId="{64F92DE3-B35C-4732-96FA-9B247FE15637}" type="parTrans" cxnId="{900365D5-9DC5-4CC0-B4F0-42C432A0E127}">
      <dgm:prSet/>
      <dgm:spPr/>
      <dgm:t>
        <a:bodyPr/>
        <a:lstStyle/>
        <a:p>
          <a:endParaRPr lang="en-US"/>
        </a:p>
      </dgm:t>
    </dgm:pt>
    <dgm:pt modelId="{2F2DC0E8-0238-4473-9F45-6C36BE0156A6}" type="sibTrans" cxnId="{900365D5-9DC5-4CC0-B4F0-42C432A0E127}">
      <dgm:prSet/>
      <dgm:spPr/>
      <dgm:t>
        <a:bodyPr/>
        <a:lstStyle/>
        <a:p>
          <a:endParaRPr lang="en-US"/>
        </a:p>
      </dgm:t>
    </dgm:pt>
    <dgm:pt modelId="{6DD9F248-5BF0-480A-A7D0-29BB1A787781}">
      <dgm:prSet phldrT="[Text]"/>
      <dgm:spPr/>
      <dgm:t>
        <a:bodyPr/>
        <a:lstStyle/>
        <a:p>
          <a:r>
            <a:rPr lang="en-US" dirty="0" smtClean="0"/>
            <a:t>2. Worker acknowledge picking order</a:t>
          </a:r>
          <a:endParaRPr lang="en-US" dirty="0"/>
        </a:p>
      </dgm:t>
    </dgm:pt>
    <dgm:pt modelId="{7219FD6F-E81D-4E46-ABA0-A7DE0EB3F48D}" type="parTrans" cxnId="{0F537F5D-D385-484F-A509-A482CFC76083}">
      <dgm:prSet/>
      <dgm:spPr/>
      <dgm:t>
        <a:bodyPr/>
        <a:lstStyle/>
        <a:p>
          <a:endParaRPr lang="en-US"/>
        </a:p>
      </dgm:t>
    </dgm:pt>
    <dgm:pt modelId="{65EDC710-FD66-45C8-AF6A-6EC24FCD2AC5}" type="sibTrans" cxnId="{0F537F5D-D385-484F-A509-A482CFC76083}">
      <dgm:prSet/>
      <dgm:spPr/>
      <dgm:t>
        <a:bodyPr/>
        <a:lstStyle/>
        <a:p>
          <a:endParaRPr lang="en-US"/>
        </a:p>
      </dgm:t>
    </dgm:pt>
    <dgm:pt modelId="{511DB11C-56BD-4541-88F9-ADEA05D0A427}">
      <dgm:prSet phldrT="[Text]"/>
      <dgm:spPr/>
      <dgm:t>
        <a:bodyPr/>
        <a:lstStyle/>
        <a:p>
          <a:r>
            <a:rPr lang="en-US" dirty="0" smtClean="0"/>
            <a:t>3. Worker proceed to picking</a:t>
          </a:r>
          <a:endParaRPr lang="en-US" dirty="0"/>
        </a:p>
      </dgm:t>
    </dgm:pt>
    <dgm:pt modelId="{7B1336BE-69A5-4E40-997B-B3C62E1C99CD}" type="parTrans" cxnId="{630DAE96-13B0-4BBA-9E47-0A6583F8D2F0}">
      <dgm:prSet/>
      <dgm:spPr/>
      <dgm:t>
        <a:bodyPr/>
        <a:lstStyle/>
        <a:p>
          <a:endParaRPr lang="en-US"/>
        </a:p>
      </dgm:t>
    </dgm:pt>
    <dgm:pt modelId="{82B0E492-8B6C-40E3-820A-9E6A421351C5}" type="sibTrans" cxnId="{630DAE96-13B0-4BBA-9E47-0A6583F8D2F0}">
      <dgm:prSet/>
      <dgm:spPr/>
      <dgm:t>
        <a:bodyPr/>
        <a:lstStyle/>
        <a:p>
          <a:endParaRPr lang="en-US"/>
        </a:p>
      </dgm:t>
    </dgm:pt>
    <dgm:pt modelId="{138853F2-1DF7-4373-A447-DDCECA8E7E2B}">
      <dgm:prSet phldrT="[Text]"/>
      <dgm:spPr/>
      <dgm:t>
        <a:bodyPr/>
        <a:lstStyle/>
        <a:p>
          <a:r>
            <a:rPr lang="en-US" dirty="0" smtClean="0"/>
            <a:t>4. Worker place the SKU into respective order bins</a:t>
          </a:r>
          <a:endParaRPr lang="en-US" dirty="0"/>
        </a:p>
      </dgm:t>
    </dgm:pt>
    <dgm:pt modelId="{E0839758-AF12-4B99-BA11-D199318954B3}" type="parTrans" cxnId="{D80A4A1E-A314-48CE-8899-C4DB88C15E6F}">
      <dgm:prSet/>
      <dgm:spPr/>
      <dgm:t>
        <a:bodyPr/>
        <a:lstStyle/>
        <a:p>
          <a:endParaRPr lang="en-US"/>
        </a:p>
      </dgm:t>
    </dgm:pt>
    <dgm:pt modelId="{7E7A03EF-7B74-4104-9B75-0DDCA7B6DE69}" type="sibTrans" cxnId="{D80A4A1E-A314-48CE-8899-C4DB88C15E6F}">
      <dgm:prSet/>
      <dgm:spPr/>
      <dgm:t>
        <a:bodyPr/>
        <a:lstStyle/>
        <a:p>
          <a:endParaRPr lang="en-US"/>
        </a:p>
      </dgm:t>
    </dgm:pt>
    <dgm:pt modelId="{97880E33-1ED5-42C0-9992-7E0CD5539701}">
      <dgm:prSet phldrT="[Text]"/>
      <dgm:spPr/>
      <dgm:t>
        <a:bodyPr/>
        <a:lstStyle/>
        <a:p>
          <a:r>
            <a:rPr lang="en-US" dirty="0" smtClean="0"/>
            <a:t>5. Worker closes the picking order, proceed to next picking task</a:t>
          </a:r>
          <a:endParaRPr lang="en-US" dirty="0"/>
        </a:p>
      </dgm:t>
    </dgm:pt>
    <dgm:pt modelId="{869B34BF-01B7-4935-BCBD-548FB6952C23}" type="parTrans" cxnId="{9914DA10-DD9F-4A32-A78B-B0ED6AC80DF0}">
      <dgm:prSet/>
      <dgm:spPr/>
      <dgm:t>
        <a:bodyPr/>
        <a:lstStyle/>
        <a:p>
          <a:endParaRPr lang="en-US"/>
        </a:p>
      </dgm:t>
    </dgm:pt>
    <dgm:pt modelId="{04AABF50-F672-497C-8F0C-4AA56E5D25F6}" type="sibTrans" cxnId="{9914DA10-DD9F-4A32-A78B-B0ED6AC80DF0}">
      <dgm:prSet/>
      <dgm:spPr/>
      <dgm:t>
        <a:bodyPr/>
        <a:lstStyle/>
        <a:p>
          <a:endParaRPr lang="en-US"/>
        </a:p>
      </dgm:t>
    </dgm:pt>
    <dgm:pt modelId="{7B4CF93C-F5D2-44B1-B496-F1D504EE1CA8}" type="pres">
      <dgm:prSet presAssocID="{55901F6A-D4FD-4216-9700-65BB1638F992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87D1ED4-5CEE-4884-85C5-028A09691304}" type="pres">
      <dgm:prSet presAssocID="{537F4CEE-578F-4CD0-96BF-3DA49FA0C07E}" presName="dummy" presStyleCnt="0"/>
      <dgm:spPr/>
    </dgm:pt>
    <dgm:pt modelId="{A4787165-2C74-48A7-A881-324FA56A7585}" type="pres">
      <dgm:prSet presAssocID="{537F4CEE-578F-4CD0-96BF-3DA49FA0C07E}" presName="node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032A97-CC1B-4C7D-866A-550ED9A976F7}" type="pres">
      <dgm:prSet presAssocID="{2F2DC0E8-0238-4473-9F45-6C36BE0156A6}" presName="sibTrans" presStyleLbl="node1" presStyleIdx="0" presStyleCnt="5"/>
      <dgm:spPr/>
      <dgm:t>
        <a:bodyPr/>
        <a:lstStyle/>
        <a:p>
          <a:endParaRPr lang="en-US"/>
        </a:p>
      </dgm:t>
    </dgm:pt>
    <dgm:pt modelId="{4B613ACD-983E-4D80-B47D-136A41F92655}" type="pres">
      <dgm:prSet presAssocID="{6DD9F248-5BF0-480A-A7D0-29BB1A787781}" presName="dummy" presStyleCnt="0"/>
      <dgm:spPr/>
    </dgm:pt>
    <dgm:pt modelId="{ACACAB09-29DF-45B4-BB3F-D202574ED9CF}" type="pres">
      <dgm:prSet presAssocID="{6DD9F248-5BF0-480A-A7D0-29BB1A787781}" presName="node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5A3F47-834F-4F30-88FB-05B50C1706CE}" type="pres">
      <dgm:prSet presAssocID="{65EDC710-FD66-45C8-AF6A-6EC24FCD2AC5}" presName="sibTrans" presStyleLbl="node1" presStyleIdx="1" presStyleCnt="5"/>
      <dgm:spPr/>
      <dgm:t>
        <a:bodyPr/>
        <a:lstStyle/>
        <a:p>
          <a:endParaRPr lang="en-US"/>
        </a:p>
      </dgm:t>
    </dgm:pt>
    <dgm:pt modelId="{75058550-B0A8-4B77-8DFD-9E27C4BD43B2}" type="pres">
      <dgm:prSet presAssocID="{511DB11C-56BD-4541-88F9-ADEA05D0A427}" presName="dummy" presStyleCnt="0"/>
      <dgm:spPr/>
    </dgm:pt>
    <dgm:pt modelId="{B078FB4E-265C-4EC5-975C-7B1F2BF3A32F}" type="pres">
      <dgm:prSet presAssocID="{511DB11C-56BD-4541-88F9-ADEA05D0A427}" presName="node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4B017C-6525-4656-9FD2-B71BB6F5B8D8}" type="pres">
      <dgm:prSet presAssocID="{82B0E492-8B6C-40E3-820A-9E6A421351C5}" presName="sibTrans" presStyleLbl="node1" presStyleIdx="2" presStyleCnt="5"/>
      <dgm:spPr/>
      <dgm:t>
        <a:bodyPr/>
        <a:lstStyle/>
        <a:p>
          <a:endParaRPr lang="en-US"/>
        </a:p>
      </dgm:t>
    </dgm:pt>
    <dgm:pt modelId="{FE846F43-1513-417F-B92A-5FD7D7E4708D}" type="pres">
      <dgm:prSet presAssocID="{138853F2-1DF7-4373-A447-DDCECA8E7E2B}" presName="dummy" presStyleCnt="0"/>
      <dgm:spPr/>
    </dgm:pt>
    <dgm:pt modelId="{1097F256-C589-4D8E-8A88-6091925C4013}" type="pres">
      <dgm:prSet presAssocID="{138853F2-1DF7-4373-A447-DDCECA8E7E2B}" presName="node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48909-8836-471E-B64D-76153CA62447}" type="pres">
      <dgm:prSet presAssocID="{7E7A03EF-7B74-4104-9B75-0DDCA7B6DE69}" presName="sibTrans" presStyleLbl="node1" presStyleIdx="3" presStyleCnt="5"/>
      <dgm:spPr/>
      <dgm:t>
        <a:bodyPr/>
        <a:lstStyle/>
        <a:p>
          <a:endParaRPr lang="en-US"/>
        </a:p>
      </dgm:t>
    </dgm:pt>
    <dgm:pt modelId="{7E8B0089-7BF1-4DD0-9F18-05D899C942B9}" type="pres">
      <dgm:prSet presAssocID="{97880E33-1ED5-42C0-9992-7E0CD5539701}" presName="dummy" presStyleCnt="0"/>
      <dgm:spPr/>
    </dgm:pt>
    <dgm:pt modelId="{C40C1938-A0DF-40C5-BFE8-FD92D56B1D72}" type="pres">
      <dgm:prSet presAssocID="{97880E33-1ED5-42C0-9992-7E0CD5539701}" presName="nod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E3953B-9FF8-4790-9A37-803AF6563354}" type="pres">
      <dgm:prSet presAssocID="{04AABF50-F672-497C-8F0C-4AA56E5D25F6}" presName="sibTrans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D80A4A1E-A314-48CE-8899-C4DB88C15E6F}" srcId="{55901F6A-D4FD-4216-9700-65BB1638F992}" destId="{138853F2-1DF7-4373-A447-DDCECA8E7E2B}" srcOrd="3" destOrd="0" parTransId="{E0839758-AF12-4B99-BA11-D199318954B3}" sibTransId="{7E7A03EF-7B74-4104-9B75-0DDCA7B6DE69}"/>
    <dgm:cxn modelId="{06A8A55F-1A49-4DF0-833A-2BB20195DE73}" type="presOf" srcId="{511DB11C-56BD-4541-88F9-ADEA05D0A427}" destId="{B078FB4E-265C-4EC5-975C-7B1F2BF3A32F}" srcOrd="0" destOrd="0" presId="urn:microsoft.com/office/officeart/2005/8/layout/cycle1"/>
    <dgm:cxn modelId="{06705676-5720-4C73-B3CB-7E5C1AD49A5E}" type="presOf" srcId="{97880E33-1ED5-42C0-9992-7E0CD5539701}" destId="{C40C1938-A0DF-40C5-BFE8-FD92D56B1D72}" srcOrd="0" destOrd="0" presId="urn:microsoft.com/office/officeart/2005/8/layout/cycle1"/>
    <dgm:cxn modelId="{4EC3BA07-EBCC-4BBC-A482-A887048FD480}" type="presOf" srcId="{65EDC710-FD66-45C8-AF6A-6EC24FCD2AC5}" destId="{DC5A3F47-834F-4F30-88FB-05B50C1706CE}" srcOrd="0" destOrd="0" presId="urn:microsoft.com/office/officeart/2005/8/layout/cycle1"/>
    <dgm:cxn modelId="{0F537F5D-D385-484F-A509-A482CFC76083}" srcId="{55901F6A-D4FD-4216-9700-65BB1638F992}" destId="{6DD9F248-5BF0-480A-A7D0-29BB1A787781}" srcOrd="1" destOrd="0" parTransId="{7219FD6F-E81D-4E46-ABA0-A7DE0EB3F48D}" sibTransId="{65EDC710-FD66-45C8-AF6A-6EC24FCD2AC5}"/>
    <dgm:cxn modelId="{630DAE96-13B0-4BBA-9E47-0A6583F8D2F0}" srcId="{55901F6A-D4FD-4216-9700-65BB1638F992}" destId="{511DB11C-56BD-4541-88F9-ADEA05D0A427}" srcOrd="2" destOrd="0" parTransId="{7B1336BE-69A5-4E40-997B-B3C62E1C99CD}" sibTransId="{82B0E492-8B6C-40E3-820A-9E6A421351C5}"/>
    <dgm:cxn modelId="{5BF1E0DC-0845-4A6A-A7D8-944985312B0F}" type="presOf" srcId="{2F2DC0E8-0238-4473-9F45-6C36BE0156A6}" destId="{8B032A97-CC1B-4C7D-866A-550ED9A976F7}" srcOrd="0" destOrd="0" presId="urn:microsoft.com/office/officeart/2005/8/layout/cycle1"/>
    <dgm:cxn modelId="{E1467FC1-43AC-4E66-9AB6-AF6A4489B688}" type="presOf" srcId="{6DD9F248-5BF0-480A-A7D0-29BB1A787781}" destId="{ACACAB09-29DF-45B4-BB3F-D202574ED9CF}" srcOrd="0" destOrd="0" presId="urn:microsoft.com/office/officeart/2005/8/layout/cycle1"/>
    <dgm:cxn modelId="{D7698674-C5E2-4A5A-8E05-8DB159415074}" type="presOf" srcId="{55901F6A-D4FD-4216-9700-65BB1638F992}" destId="{7B4CF93C-F5D2-44B1-B496-F1D504EE1CA8}" srcOrd="0" destOrd="0" presId="urn:microsoft.com/office/officeart/2005/8/layout/cycle1"/>
    <dgm:cxn modelId="{CA54D0D0-AB6D-48E3-B576-AFAB1EB93B71}" type="presOf" srcId="{04AABF50-F672-497C-8F0C-4AA56E5D25F6}" destId="{9AE3953B-9FF8-4790-9A37-803AF6563354}" srcOrd="0" destOrd="0" presId="urn:microsoft.com/office/officeart/2005/8/layout/cycle1"/>
    <dgm:cxn modelId="{A97445B9-BC15-4681-96B4-C70742B4B463}" type="presOf" srcId="{138853F2-1DF7-4373-A447-DDCECA8E7E2B}" destId="{1097F256-C589-4D8E-8A88-6091925C4013}" srcOrd="0" destOrd="0" presId="urn:microsoft.com/office/officeart/2005/8/layout/cycle1"/>
    <dgm:cxn modelId="{AD121C0D-5672-490B-8EEB-458171AE743F}" type="presOf" srcId="{82B0E492-8B6C-40E3-820A-9E6A421351C5}" destId="{2A4B017C-6525-4656-9FD2-B71BB6F5B8D8}" srcOrd="0" destOrd="0" presId="urn:microsoft.com/office/officeart/2005/8/layout/cycle1"/>
    <dgm:cxn modelId="{DDA07660-5478-4ADE-856B-4E903A6C2576}" type="presOf" srcId="{537F4CEE-578F-4CD0-96BF-3DA49FA0C07E}" destId="{A4787165-2C74-48A7-A881-324FA56A7585}" srcOrd="0" destOrd="0" presId="urn:microsoft.com/office/officeart/2005/8/layout/cycle1"/>
    <dgm:cxn modelId="{9914DA10-DD9F-4A32-A78B-B0ED6AC80DF0}" srcId="{55901F6A-D4FD-4216-9700-65BB1638F992}" destId="{97880E33-1ED5-42C0-9992-7E0CD5539701}" srcOrd="4" destOrd="0" parTransId="{869B34BF-01B7-4935-BCBD-548FB6952C23}" sibTransId="{04AABF50-F672-497C-8F0C-4AA56E5D25F6}"/>
    <dgm:cxn modelId="{77727040-7259-446C-903F-1AAB4E705B19}" type="presOf" srcId="{7E7A03EF-7B74-4104-9B75-0DDCA7B6DE69}" destId="{4D448909-8836-471E-B64D-76153CA62447}" srcOrd="0" destOrd="0" presId="urn:microsoft.com/office/officeart/2005/8/layout/cycle1"/>
    <dgm:cxn modelId="{900365D5-9DC5-4CC0-B4F0-42C432A0E127}" srcId="{55901F6A-D4FD-4216-9700-65BB1638F992}" destId="{537F4CEE-578F-4CD0-96BF-3DA49FA0C07E}" srcOrd="0" destOrd="0" parTransId="{64F92DE3-B35C-4732-96FA-9B247FE15637}" sibTransId="{2F2DC0E8-0238-4473-9F45-6C36BE0156A6}"/>
    <dgm:cxn modelId="{55B523B8-448C-452E-A17D-D014283E9AEC}" type="presParOf" srcId="{7B4CF93C-F5D2-44B1-B496-F1D504EE1CA8}" destId="{F87D1ED4-5CEE-4884-85C5-028A09691304}" srcOrd="0" destOrd="0" presId="urn:microsoft.com/office/officeart/2005/8/layout/cycle1"/>
    <dgm:cxn modelId="{801FC738-00F6-48ED-A60A-0DED803041BB}" type="presParOf" srcId="{7B4CF93C-F5D2-44B1-B496-F1D504EE1CA8}" destId="{A4787165-2C74-48A7-A881-324FA56A7585}" srcOrd="1" destOrd="0" presId="urn:microsoft.com/office/officeart/2005/8/layout/cycle1"/>
    <dgm:cxn modelId="{8F5059BE-6335-4B17-9AE6-04A6389B1C0C}" type="presParOf" srcId="{7B4CF93C-F5D2-44B1-B496-F1D504EE1CA8}" destId="{8B032A97-CC1B-4C7D-866A-550ED9A976F7}" srcOrd="2" destOrd="0" presId="urn:microsoft.com/office/officeart/2005/8/layout/cycle1"/>
    <dgm:cxn modelId="{A75CE99C-540C-45BE-9914-1E930E8633FD}" type="presParOf" srcId="{7B4CF93C-F5D2-44B1-B496-F1D504EE1CA8}" destId="{4B613ACD-983E-4D80-B47D-136A41F92655}" srcOrd="3" destOrd="0" presId="urn:microsoft.com/office/officeart/2005/8/layout/cycle1"/>
    <dgm:cxn modelId="{8245F9A5-DB84-4A15-96DC-6BD2D3658E77}" type="presParOf" srcId="{7B4CF93C-F5D2-44B1-B496-F1D504EE1CA8}" destId="{ACACAB09-29DF-45B4-BB3F-D202574ED9CF}" srcOrd="4" destOrd="0" presId="urn:microsoft.com/office/officeart/2005/8/layout/cycle1"/>
    <dgm:cxn modelId="{9EE8E8A6-0CCC-4706-8EF1-4BBA4C2DC736}" type="presParOf" srcId="{7B4CF93C-F5D2-44B1-B496-F1D504EE1CA8}" destId="{DC5A3F47-834F-4F30-88FB-05B50C1706CE}" srcOrd="5" destOrd="0" presId="urn:microsoft.com/office/officeart/2005/8/layout/cycle1"/>
    <dgm:cxn modelId="{76A983E1-D917-4BBC-BD56-9F298016E6C8}" type="presParOf" srcId="{7B4CF93C-F5D2-44B1-B496-F1D504EE1CA8}" destId="{75058550-B0A8-4B77-8DFD-9E27C4BD43B2}" srcOrd="6" destOrd="0" presId="urn:microsoft.com/office/officeart/2005/8/layout/cycle1"/>
    <dgm:cxn modelId="{0F4658D2-6A2C-47D6-8A46-5E09C2F9C3AF}" type="presParOf" srcId="{7B4CF93C-F5D2-44B1-B496-F1D504EE1CA8}" destId="{B078FB4E-265C-4EC5-975C-7B1F2BF3A32F}" srcOrd="7" destOrd="0" presId="urn:microsoft.com/office/officeart/2005/8/layout/cycle1"/>
    <dgm:cxn modelId="{6B7D30AE-86EB-47DB-8192-15F5A54C5291}" type="presParOf" srcId="{7B4CF93C-F5D2-44B1-B496-F1D504EE1CA8}" destId="{2A4B017C-6525-4656-9FD2-B71BB6F5B8D8}" srcOrd="8" destOrd="0" presId="urn:microsoft.com/office/officeart/2005/8/layout/cycle1"/>
    <dgm:cxn modelId="{D140F918-B852-4036-B53F-A1EC4E0425D0}" type="presParOf" srcId="{7B4CF93C-F5D2-44B1-B496-F1D504EE1CA8}" destId="{FE846F43-1513-417F-B92A-5FD7D7E4708D}" srcOrd="9" destOrd="0" presId="urn:microsoft.com/office/officeart/2005/8/layout/cycle1"/>
    <dgm:cxn modelId="{E3EC0166-12A9-4A72-A24C-735672567C2B}" type="presParOf" srcId="{7B4CF93C-F5D2-44B1-B496-F1D504EE1CA8}" destId="{1097F256-C589-4D8E-8A88-6091925C4013}" srcOrd="10" destOrd="0" presId="urn:microsoft.com/office/officeart/2005/8/layout/cycle1"/>
    <dgm:cxn modelId="{7BD35670-835E-4567-B9CC-6D1650B60A0F}" type="presParOf" srcId="{7B4CF93C-F5D2-44B1-B496-F1D504EE1CA8}" destId="{4D448909-8836-471E-B64D-76153CA62447}" srcOrd="11" destOrd="0" presId="urn:microsoft.com/office/officeart/2005/8/layout/cycle1"/>
    <dgm:cxn modelId="{A4A4F9FF-9D7E-4ABC-907D-093F94574F9D}" type="presParOf" srcId="{7B4CF93C-F5D2-44B1-B496-F1D504EE1CA8}" destId="{7E8B0089-7BF1-4DD0-9F18-05D899C942B9}" srcOrd="12" destOrd="0" presId="urn:microsoft.com/office/officeart/2005/8/layout/cycle1"/>
    <dgm:cxn modelId="{07568774-3193-4692-8ACE-D88F73D99E47}" type="presParOf" srcId="{7B4CF93C-F5D2-44B1-B496-F1D504EE1CA8}" destId="{C40C1938-A0DF-40C5-BFE8-FD92D56B1D72}" srcOrd="13" destOrd="0" presId="urn:microsoft.com/office/officeart/2005/8/layout/cycle1"/>
    <dgm:cxn modelId="{77F68E09-99FC-4B68-9793-8C60C6FE86FB}" type="presParOf" srcId="{7B4CF93C-F5D2-44B1-B496-F1D504EE1CA8}" destId="{9AE3953B-9FF8-4790-9A37-803AF6563354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787165-2C74-48A7-A881-324FA56A7585}">
      <dsp:nvSpPr>
        <dsp:cNvPr id="0" name=""/>
        <dsp:cNvSpPr/>
      </dsp:nvSpPr>
      <dsp:spPr>
        <a:xfrm>
          <a:off x="4003463" y="32839"/>
          <a:ext cx="1102963" cy="1102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1. Picking order initiated</a:t>
          </a:r>
          <a:endParaRPr lang="en-US" sz="1300" kern="1200" dirty="0"/>
        </a:p>
      </dsp:txBody>
      <dsp:txXfrm>
        <a:off x="4003463" y="32839"/>
        <a:ext cx="1102963" cy="1102963"/>
      </dsp:txXfrm>
    </dsp:sp>
    <dsp:sp modelId="{8B032A97-CC1B-4C7D-866A-550ED9A976F7}">
      <dsp:nvSpPr>
        <dsp:cNvPr id="0" name=""/>
        <dsp:cNvSpPr/>
      </dsp:nvSpPr>
      <dsp:spPr>
        <a:xfrm>
          <a:off x="1405179" y="483"/>
          <a:ext cx="4140005" cy="4140005"/>
        </a:xfrm>
        <a:prstGeom prst="circularArrow">
          <a:avLst>
            <a:gd name="adj1" fmla="val 5195"/>
            <a:gd name="adj2" fmla="val 335545"/>
            <a:gd name="adj3" fmla="val 21294740"/>
            <a:gd name="adj4" fmla="val 19764926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ACAB09-29DF-45B4-BB3F-D202574ED9CF}">
      <dsp:nvSpPr>
        <dsp:cNvPr id="0" name=""/>
        <dsp:cNvSpPr/>
      </dsp:nvSpPr>
      <dsp:spPr>
        <a:xfrm>
          <a:off x="4670793" y="2086669"/>
          <a:ext cx="1102963" cy="1102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2. Worker acknowledge picking order</a:t>
          </a:r>
          <a:endParaRPr lang="en-US" sz="1300" kern="1200" dirty="0"/>
        </a:p>
      </dsp:txBody>
      <dsp:txXfrm>
        <a:off x="4670793" y="2086669"/>
        <a:ext cx="1102963" cy="1102963"/>
      </dsp:txXfrm>
    </dsp:sp>
    <dsp:sp modelId="{DC5A3F47-834F-4F30-88FB-05B50C1706CE}">
      <dsp:nvSpPr>
        <dsp:cNvPr id="0" name=""/>
        <dsp:cNvSpPr/>
      </dsp:nvSpPr>
      <dsp:spPr>
        <a:xfrm>
          <a:off x="1405179" y="483"/>
          <a:ext cx="4140005" cy="4140005"/>
        </a:xfrm>
        <a:prstGeom prst="circularArrow">
          <a:avLst>
            <a:gd name="adj1" fmla="val 5195"/>
            <a:gd name="adj2" fmla="val 335545"/>
            <a:gd name="adj3" fmla="val 4016251"/>
            <a:gd name="adj4" fmla="val 2252007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78FB4E-265C-4EC5-975C-7B1F2BF3A32F}">
      <dsp:nvSpPr>
        <dsp:cNvPr id="0" name=""/>
        <dsp:cNvSpPr/>
      </dsp:nvSpPr>
      <dsp:spPr>
        <a:xfrm>
          <a:off x="2923700" y="3356006"/>
          <a:ext cx="1102963" cy="1102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3. Worker proceed to picking</a:t>
          </a:r>
          <a:endParaRPr lang="en-US" sz="1300" kern="1200" dirty="0"/>
        </a:p>
      </dsp:txBody>
      <dsp:txXfrm>
        <a:off x="2923700" y="3356006"/>
        <a:ext cx="1102963" cy="1102963"/>
      </dsp:txXfrm>
    </dsp:sp>
    <dsp:sp modelId="{2A4B017C-6525-4656-9FD2-B71BB6F5B8D8}">
      <dsp:nvSpPr>
        <dsp:cNvPr id="0" name=""/>
        <dsp:cNvSpPr/>
      </dsp:nvSpPr>
      <dsp:spPr>
        <a:xfrm>
          <a:off x="1405179" y="483"/>
          <a:ext cx="4140005" cy="4140005"/>
        </a:xfrm>
        <a:prstGeom prst="circularArrow">
          <a:avLst>
            <a:gd name="adj1" fmla="val 5195"/>
            <a:gd name="adj2" fmla="val 335545"/>
            <a:gd name="adj3" fmla="val 8212448"/>
            <a:gd name="adj4" fmla="val 6448204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97F256-C589-4D8E-8A88-6091925C4013}">
      <dsp:nvSpPr>
        <dsp:cNvPr id="0" name=""/>
        <dsp:cNvSpPr/>
      </dsp:nvSpPr>
      <dsp:spPr>
        <a:xfrm>
          <a:off x="1176608" y="2086669"/>
          <a:ext cx="1102963" cy="1102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4. Worker place the SKU into respective order bins</a:t>
          </a:r>
          <a:endParaRPr lang="en-US" sz="1300" kern="1200" dirty="0"/>
        </a:p>
      </dsp:txBody>
      <dsp:txXfrm>
        <a:off x="1176608" y="2086669"/>
        <a:ext cx="1102963" cy="1102963"/>
      </dsp:txXfrm>
    </dsp:sp>
    <dsp:sp modelId="{4D448909-8836-471E-B64D-76153CA62447}">
      <dsp:nvSpPr>
        <dsp:cNvPr id="0" name=""/>
        <dsp:cNvSpPr/>
      </dsp:nvSpPr>
      <dsp:spPr>
        <a:xfrm>
          <a:off x="1405179" y="483"/>
          <a:ext cx="4140005" cy="4140005"/>
        </a:xfrm>
        <a:prstGeom prst="circularArrow">
          <a:avLst>
            <a:gd name="adj1" fmla="val 5195"/>
            <a:gd name="adj2" fmla="val 335545"/>
            <a:gd name="adj3" fmla="val 12299529"/>
            <a:gd name="adj4" fmla="val 10769715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0C1938-A0DF-40C5-BFE8-FD92D56B1D72}">
      <dsp:nvSpPr>
        <dsp:cNvPr id="0" name=""/>
        <dsp:cNvSpPr/>
      </dsp:nvSpPr>
      <dsp:spPr>
        <a:xfrm>
          <a:off x="1843938" y="32839"/>
          <a:ext cx="1102963" cy="1102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5. Worker closes the picking order, proceed to next picking task</a:t>
          </a:r>
          <a:endParaRPr lang="en-US" sz="1300" kern="1200" dirty="0"/>
        </a:p>
      </dsp:txBody>
      <dsp:txXfrm>
        <a:off x="1843938" y="32839"/>
        <a:ext cx="1102963" cy="1102963"/>
      </dsp:txXfrm>
    </dsp:sp>
    <dsp:sp modelId="{9AE3953B-9FF8-4790-9A37-803AF6563354}">
      <dsp:nvSpPr>
        <dsp:cNvPr id="0" name=""/>
        <dsp:cNvSpPr/>
      </dsp:nvSpPr>
      <dsp:spPr>
        <a:xfrm>
          <a:off x="1405179" y="483"/>
          <a:ext cx="4140005" cy="4140005"/>
        </a:xfrm>
        <a:prstGeom prst="circularArrow">
          <a:avLst>
            <a:gd name="adj1" fmla="val 5195"/>
            <a:gd name="adj2" fmla="val 335545"/>
            <a:gd name="adj3" fmla="val 16867234"/>
            <a:gd name="adj4" fmla="val 15197220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95AF5-44D7-4DE0-8E67-8A988871D363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ED6E4-2FA1-48E7-A46F-818C5B3BB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535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95AF5-44D7-4DE0-8E67-8A988871D363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ED6E4-2FA1-48E7-A46F-818C5B3BB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068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95AF5-44D7-4DE0-8E67-8A988871D363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ED6E4-2FA1-48E7-A46F-818C5B3BB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55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95AF5-44D7-4DE0-8E67-8A988871D363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ED6E4-2FA1-48E7-A46F-818C5B3BB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053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95AF5-44D7-4DE0-8E67-8A988871D363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ED6E4-2FA1-48E7-A46F-818C5B3BB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353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95AF5-44D7-4DE0-8E67-8A988871D363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ED6E4-2FA1-48E7-A46F-818C5B3BB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44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95AF5-44D7-4DE0-8E67-8A988871D363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ED6E4-2FA1-48E7-A46F-818C5B3BB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974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95AF5-44D7-4DE0-8E67-8A988871D363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ED6E4-2FA1-48E7-A46F-818C5B3BB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56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95AF5-44D7-4DE0-8E67-8A988871D363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ED6E4-2FA1-48E7-A46F-818C5B3BB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291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95AF5-44D7-4DE0-8E67-8A988871D363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ED6E4-2FA1-48E7-A46F-818C5B3BB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91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95AF5-44D7-4DE0-8E67-8A988871D363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ED6E4-2FA1-48E7-A46F-818C5B3BB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1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95AF5-44D7-4DE0-8E67-8A988871D363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ED6E4-2FA1-48E7-A46F-818C5B3BB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73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3.em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0152" y="1312985"/>
            <a:ext cx="7844693" cy="4142154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of </a:t>
            </a:r>
            <a:b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Operation Research </a:t>
            </a:r>
            <a:b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optimizing</a:t>
            </a:r>
            <a:b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Logistics Operation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712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405197"/>
              </p:ext>
            </p:extLst>
          </p:nvPr>
        </p:nvGraphicFramePr>
        <p:xfrm>
          <a:off x="4557583" y="1123658"/>
          <a:ext cx="7320910" cy="5024586"/>
        </p:xfrm>
        <a:graphic>
          <a:graphicData uri="http://schemas.openxmlformats.org/drawingml/2006/table">
            <a:tbl>
              <a:tblPr/>
              <a:tblGrid>
                <a:gridCol w="2514703">
                  <a:extLst>
                    <a:ext uri="{9D8B030D-6E8A-4147-A177-3AD203B41FA5}">
                      <a16:colId xmlns:a16="http://schemas.microsoft.com/office/drawing/2014/main" val="3127438479"/>
                    </a:ext>
                  </a:extLst>
                </a:gridCol>
                <a:gridCol w="2083186">
                  <a:extLst>
                    <a:ext uri="{9D8B030D-6E8A-4147-A177-3AD203B41FA5}">
                      <a16:colId xmlns:a16="http://schemas.microsoft.com/office/drawing/2014/main" val="3378927803"/>
                    </a:ext>
                  </a:extLst>
                </a:gridCol>
                <a:gridCol w="2723021">
                  <a:extLst>
                    <a:ext uri="{9D8B030D-6E8A-4147-A177-3AD203B41FA5}">
                      <a16:colId xmlns:a16="http://schemas.microsoft.com/office/drawing/2014/main" val="2401697325"/>
                    </a:ext>
                  </a:extLst>
                </a:gridCol>
              </a:tblGrid>
              <a:tr h="23926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Assumptions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Values: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Remarks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12084"/>
                  </a:ext>
                </a:extLst>
              </a:tr>
              <a:tr h="23926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Typical Month has: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 days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3866311"/>
                  </a:ext>
                </a:extLst>
              </a:tr>
              <a:tr h="23926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Work days: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 to Fri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7537287"/>
                  </a:ext>
                </a:extLst>
              </a:tr>
              <a:tr h="23926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of Shift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1821466"/>
                  </a:ext>
                </a:extLst>
              </a:tr>
              <a:tr h="23926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Shift hour: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0800 to 1700 hrs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2112565"/>
                  </a:ext>
                </a:extLst>
              </a:tr>
              <a:tr h="23926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Overtime allow: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1700 to 2200 hrs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50% higher on OT wages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2916155"/>
                  </a:ext>
                </a:extLst>
              </a:tr>
              <a:tr h="23926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of workers (fixed per month) :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7561841"/>
                  </a:ext>
                </a:extLst>
              </a:tr>
              <a:tr h="239266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800253"/>
                  </a:ext>
                </a:extLst>
              </a:tr>
              <a:tr h="23926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Service Level: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Next Day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0139088"/>
                  </a:ext>
                </a:extLst>
              </a:tr>
              <a:tr h="23926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SKUs in WHS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3653026"/>
                  </a:ext>
                </a:extLst>
              </a:tr>
              <a:tr h="239266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1621632"/>
                  </a:ext>
                </a:extLst>
              </a:tr>
              <a:tr h="23926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Orders Arrival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Poisson Distribution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3988024"/>
                  </a:ext>
                </a:extLst>
              </a:tr>
              <a:tr h="23926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Qty of SKUs per order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Poisson Distribution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6957462"/>
                  </a:ext>
                </a:extLst>
              </a:tr>
              <a:tr h="23926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Qty (pieces) per SKU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Gaussian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9848562"/>
                  </a:ext>
                </a:extLst>
              </a:tr>
              <a:tr h="23926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standard_time_mins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 minutes, std_dev 2 mins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722563"/>
                  </a:ext>
                </a:extLst>
              </a:tr>
              <a:tr h="239266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5668081"/>
                  </a:ext>
                </a:extLst>
              </a:tr>
              <a:tr h="23926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Throughput :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2241792"/>
                  </a:ext>
                </a:extLst>
              </a:tr>
              <a:tr h="23926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Monthly average # orders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Poisson Distribution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492682"/>
                  </a:ext>
                </a:extLst>
              </a:tr>
              <a:tr h="23926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Daily average # orders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Poisson Distribution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2809362"/>
                  </a:ext>
                </a:extLst>
              </a:tr>
              <a:tr h="23926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# SKUs per order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Poisson Distribution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1066138"/>
                  </a:ext>
                </a:extLst>
              </a:tr>
              <a:tr h="23926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qty per SKUs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Gaussian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dev = 1 )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178433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 flipH="1">
            <a:off x="4717597" y="328479"/>
            <a:ext cx="7231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Mock Up Warehouse Operation setting </a:t>
            </a:r>
            <a:endParaRPr 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5271" y="774676"/>
            <a:ext cx="377063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In this mock up warehouse operation, </a:t>
            </a:r>
          </a:p>
          <a:p>
            <a:endParaRPr lang="en-US" sz="2600" b="1" dirty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  <a:p>
            <a:r>
              <a:rPr lang="en-US" sz="26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it can be demonstrated that optimization saves  4% to 9% </a:t>
            </a:r>
            <a:r>
              <a:rPr lang="en-US" sz="2600" b="1" dirty="0" err="1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manhours</a:t>
            </a:r>
            <a:r>
              <a:rPr lang="en-US" sz="26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.</a:t>
            </a:r>
          </a:p>
          <a:p>
            <a:endParaRPr lang="en-US" sz="2600" b="1" dirty="0" smtClean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  <a:p>
            <a:r>
              <a:rPr lang="en-US" sz="26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A larger team with higher variance of productivity can save more </a:t>
            </a:r>
            <a:r>
              <a:rPr lang="en-US" sz="2600" b="1" dirty="0" err="1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manhours</a:t>
            </a:r>
            <a:r>
              <a:rPr lang="en-US" sz="26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with optimization.</a:t>
            </a:r>
            <a:endParaRPr lang="en-US" sz="2600" b="1" dirty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  <a:p>
            <a:endParaRPr lang="en-US" sz="2600" b="1" dirty="0" smtClean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  <a:p>
            <a:endParaRPr lang="en-US" sz="2600" b="1" dirty="0" smtClean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  <a:p>
            <a:r>
              <a:rPr lang="en-US" sz="26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See next slide.</a:t>
            </a:r>
            <a:endParaRPr lang="en-US" sz="2600" b="1" dirty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160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091" y="225246"/>
            <a:ext cx="8229600" cy="6161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11318" y="6386396"/>
            <a:ext cx="2499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Continue next slide …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7721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053" y="590304"/>
            <a:ext cx="9845893" cy="56773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28364" y="259137"/>
            <a:ext cx="311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Continue from previous slide …</a:t>
            </a:r>
            <a:endParaRPr lang="en-US" i="1" dirty="0"/>
          </a:p>
        </p:txBody>
      </p:sp>
      <p:sp>
        <p:nvSpPr>
          <p:cNvPr id="4" name="TextBox 3"/>
          <p:cNvSpPr txBox="1"/>
          <p:nvPr/>
        </p:nvSpPr>
        <p:spPr>
          <a:xfrm>
            <a:off x="2368066" y="6244484"/>
            <a:ext cx="7686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PostgreSQL Data is ingested into Power BI for visualization.</a:t>
            </a:r>
            <a:endParaRPr lang="en-US" sz="2400" b="1" dirty="0"/>
          </a:p>
        </p:txBody>
      </p:sp>
      <p:sp>
        <p:nvSpPr>
          <p:cNvPr id="8" name="AutoShape 4" descr="Hand Drawn Red Circle Png - Hand Drawing A Circle, Transparent Png -  814x379(#603371) - PngFind"/>
          <p:cNvSpPr>
            <a:spLocks noChangeAspect="1" noChangeArrowheads="1"/>
          </p:cNvSpPr>
          <p:nvPr/>
        </p:nvSpPr>
        <p:spPr bwMode="auto">
          <a:xfrm>
            <a:off x="155575" y="-144463"/>
            <a:ext cx="1329348" cy="132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colorTemperature colorTemp="112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80163">
            <a:off x="7397626" y="5706897"/>
            <a:ext cx="975580" cy="715389"/>
          </a:xfrm>
          <a:prstGeom prst="rect">
            <a:avLst/>
          </a:prstGeom>
          <a:ln w="22225"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98942">
            <a:off x="4971759" y="3892348"/>
            <a:ext cx="4148789" cy="276585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2245">
            <a:off x="7838506" y="3829824"/>
            <a:ext cx="4148789" cy="27658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colorTemperature colorTemp="112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73693">
            <a:off x="8778751" y="5668797"/>
            <a:ext cx="975580" cy="715389"/>
          </a:xfrm>
          <a:prstGeom prst="rect">
            <a:avLst/>
          </a:prstGeom>
          <a:ln w="22225">
            <a:noFill/>
          </a:ln>
        </p:spPr>
      </p:pic>
    </p:spTree>
    <p:extLst>
      <p:ext uri="{BB962C8B-B14F-4D97-AF65-F5344CB8AC3E}">
        <p14:creationId xmlns:p14="http://schemas.microsoft.com/office/powerpoint/2010/main" val="2827720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5" y="195385"/>
            <a:ext cx="12026063" cy="647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015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" y="109414"/>
            <a:ext cx="12022564" cy="663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280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9" y="148493"/>
            <a:ext cx="12063218" cy="657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279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92" y="85973"/>
            <a:ext cx="11916960" cy="671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330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714" y="627384"/>
            <a:ext cx="10059272" cy="55783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4731770">
            <a:off x="10066465" y="4765592"/>
            <a:ext cx="947536" cy="54441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42217">
            <a:off x="1483514" y="4855864"/>
            <a:ext cx="784508" cy="450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2657" y="4658438"/>
            <a:ext cx="2619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Optimal number of workers = 8</a:t>
            </a:r>
          </a:p>
          <a:p>
            <a:r>
              <a:rPr lang="en-US" b="1" dirty="0" smtClean="0"/>
              <a:t>(lowest cost)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0251762" y="5345727"/>
            <a:ext cx="18966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Savings in </a:t>
            </a:r>
            <a:r>
              <a:rPr lang="en-US" sz="2000" b="1" dirty="0" err="1" smtClean="0"/>
              <a:t>manhours</a:t>
            </a:r>
            <a:r>
              <a:rPr lang="en-US" sz="2000" b="1" dirty="0" smtClean="0"/>
              <a:t>, with optimization</a:t>
            </a:r>
            <a:endParaRPr lang="en-US" sz="20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973425">
            <a:off x="6287026" y="865770"/>
            <a:ext cx="1400637" cy="8587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80709" y="183139"/>
            <a:ext cx="706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Monte Carlo simulation to determine optimal # of workers in operation</a:t>
            </a:r>
            <a:endParaRPr lang="en-US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159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8474" y="984609"/>
            <a:ext cx="26255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chemeClr val="accent1">
                    <a:lumMod val="75000"/>
                  </a:schemeClr>
                </a:solidFill>
              </a:rPr>
              <a:t>Summary</a:t>
            </a:r>
            <a:endParaRPr lang="en-US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01368" y="2053709"/>
            <a:ext cx="11721863" cy="31085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1. Use Operation Research (OR) : </a:t>
            </a:r>
          </a:p>
          <a:p>
            <a:r>
              <a:rPr lang="en-US" sz="2800" dirty="0" smtClean="0"/>
              <a:t>To optimize assignment </a:t>
            </a:r>
            <a:r>
              <a:rPr lang="en-US" sz="2800" dirty="0"/>
              <a:t>of jobs to </a:t>
            </a:r>
            <a:r>
              <a:rPr lang="en-US" sz="2800" dirty="0" smtClean="0"/>
              <a:t>workers to achieve lowest </a:t>
            </a:r>
            <a:r>
              <a:rPr lang="en-US" sz="2800" dirty="0" err="1" smtClean="0"/>
              <a:t>manhours</a:t>
            </a:r>
            <a:r>
              <a:rPr lang="en-US" sz="2800" dirty="0" smtClean="0"/>
              <a:t>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r>
              <a:rPr lang="en-US" sz="2800" dirty="0" smtClean="0"/>
              <a:t>2. Use Monte Carlo Simulation :</a:t>
            </a:r>
          </a:p>
          <a:p>
            <a:r>
              <a:rPr lang="en-US" sz="2800" dirty="0" smtClean="0"/>
              <a:t>To find optimal </a:t>
            </a:r>
            <a:r>
              <a:rPr lang="en-US" sz="2800" dirty="0"/>
              <a:t># of workers </a:t>
            </a:r>
            <a:r>
              <a:rPr lang="en-US" sz="2800" dirty="0" smtClean="0"/>
              <a:t>in the operation to achieve lowest manpower cost.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Too many workers results in idling manpower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Too few workers results in excessive overtime cost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89799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27,246 BEST Q&amp;amp;A IMAGES, STOCK PHOTOS &amp;amp; VECTORS | Adobe 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918" y="1924276"/>
            <a:ext cx="489585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795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6167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Companies that apply Operation Research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6692" y="1411409"/>
            <a:ext cx="4124569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HP</a:t>
            </a:r>
            <a:r>
              <a:rPr lang="en-US" dirty="0"/>
              <a:t>, </a:t>
            </a:r>
            <a:endParaRPr lang="en-US" dirty="0" smtClean="0"/>
          </a:p>
          <a:p>
            <a:r>
              <a:rPr lang="en-US" dirty="0" smtClean="0"/>
              <a:t>IBM</a:t>
            </a:r>
            <a:r>
              <a:rPr lang="en-US" dirty="0"/>
              <a:t>, </a:t>
            </a:r>
            <a:endParaRPr lang="en-US" dirty="0" smtClean="0"/>
          </a:p>
          <a:p>
            <a:r>
              <a:rPr lang="en-US" dirty="0" smtClean="0"/>
              <a:t>Chevron</a:t>
            </a:r>
            <a:r>
              <a:rPr lang="en-US" dirty="0"/>
              <a:t>, </a:t>
            </a:r>
            <a:endParaRPr lang="en-US" dirty="0" smtClean="0"/>
          </a:p>
          <a:p>
            <a:r>
              <a:rPr lang="en-US" dirty="0" smtClean="0"/>
              <a:t>Disney</a:t>
            </a:r>
            <a:r>
              <a:rPr lang="en-US" dirty="0"/>
              <a:t>, etc.</a:t>
            </a:r>
          </a:p>
          <a:p>
            <a:r>
              <a:rPr lang="en-US" dirty="0"/>
              <a:t>P&amp;G, </a:t>
            </a:r>
            <a:endParaRPr lang="en-US" dirty="0" smtClean="0"/>
          </a:p>
          <a:p>
            <a:r>
              <a:rPr lang="en-US" dirty="0" smtClean="0"/>
              <a:t>GE</a:t>
            </a:r>
            <a:r>
              <a:rPr lang="en-US" dirty="0"/>
              <a:t>, </a:t>
            </a:r>
            <a:endParaRPr lang="en-US" dirty="0" smtClean="0"/>
          </a:p>
          <a:p>
            <a:r>
              <a:rPr lang="en-US" dirty="0" smtClean="0"/>
              <a:t>UPS,</a:t>
            </a:r>
            <a:endParaRPr lang="en-US" dirty="0"/>
          </a:p>
          <a:p>
            <a:r>
              <a:rPr lang="en-US" dirty="0"/>
              <a:t>Coca </a:t>
            </a:r>
            <a:r>
              <a:rPr lang="en-US" dirty="0" smtClean="0"/>
              <a:t>Cola,</a:t>
            </a:r>
          </a:p>
          <a:p>
            <a:r>
              <a:rPr lang="en-US" dirty="0" err="1"/>
              <a:t>e</a:t>
            </a:r>
            <a:r>
              <a:rPr lang="en-US" dirty="0" err="1" smtClean="0"/>
              <a:t>tc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62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15" y="891035"/>
            <a:ext cx="5862709" cy="32694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758" y="4422273"/>
            <a:ext cx="3486301" cy="23519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51" y="4394600"/>
            <a:ext cx="3733257" cy="23519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3200" y="4422273"/>
            <a:ext cx="4125291" cy="23242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8094" y="891035"/>
            <a:ext cx="4864532" cy="34152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7477" y="276600"/>
            <a:ext cx="11411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Conventional warehouse : labor intensive operation offers opportunity for optimization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6639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78" y="184117"/>
            <a:ext cx="11370025" cy="634038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692906">
            <a:off x="1606909" y="1089048"/>
            <a:ext cx="3569936" cy="20511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91877" y="62932"/>
            <a:ext cx="5666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70C0"/>
                </a:solidFill>
              </a:rPr>
              <a:t>Open Source : Google OR-Tools</a:t>
            </a:r>
            <a:endParaRPr lang="en-US" sz="3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342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8652" y="339123"/>
            <a:ext cx="11411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Example of optimization solver application in a typical logistics operation: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03197" y="1101124"/>
            <a:ext cx="84502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b="1" dirty="0" smtClean="0"/>
              <a:t>Assignment problem:</a:t>
            </a:r>
          </a:p>
          <a:p>
            <a:pPr marL="800100" lvl="1" indent="-342900">
              <a:buFontTx/>
              <a:buChar char="-"/>
            </a:pPr>
            <a:r>
              <a:rPr lang="en-US" sz="2000" b="1" dirty="0" smtClean="0"/>
              <a:t>assigning tasks (SKU picking) to workers with objective to minimize total </a:t>
            </a:r>
            <a:r>
              <a:rPr lang="en-US" sz="2000" b="1" dirty="0" err="1" smtClean="0"/>
              <a:t>manhours</a:t>
            </a:r>
            <a:r>
              <a:rPr lang="en-US" sz="2000" b="1" dirty="0" smtClean="0"/>
              <a:t> to complete all tasks.</a:t>
            </a:r>
            <a:endParaRPr lang="en-US" sz="2000" b="1" dirty="0"/>
          </a:p>
          <a:p>
            <a:pPr marL="800100" lvl="1" indent="-342900">
              <a:buFontTx/>
              <a:buChar char="-"/>
            </a:pPr>
            <a:endParaRPr lang="en-US" sz="2000" b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/>
              <a:t>Travelling Salesman problem:</a:t>
            </a:r>
            <a:endParaRPr lang="en-US" sz="2000" b="1" dirty="0"/>
          </a:p>
          <a:p>
            <a:pPr marL="800100" lvl="1" indent="-342900">
              <a:buFontTx/>
              <a:buChar char="-"/>
            </a:pPr>
            <a:r>
              <a:rPr lang="en-US" sz="2000" b="1" dirty="0" smtClean="0"/>
              <a:t>Determine the shortest route (travelling time) to travel to storage locations within warehouse to pick an order list of SKUs.</a:t>
            </a:r>
          </a:p>
          <a:p>
            <a:pPr marL="800100" lvl="1" indent="-342900">
              <a:buFontTx/>
              <a:buChar char="-"/>
            </a:pPr>
            <a:endParaRPr lang="en-US" sz="2000" b="1" dirty="0"/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/>
              <a:t>Vehicle Routing problem:</a:t>
            </a:r>
          </a:p>
          <a:p>
            <a:pPr marL="800100" lvl="1" indent="-342900">
              <a:buFontTx/>
              <a:buChar char="-"/>
            </a:pPr>
            <a:r>
              <a:rPr lang="en-US" sz="2000" b="1" dirty="0" smtClean="0"/>
              <a:t>Find optimal routes for multiple vehicles visiting a set of locations to deliver (or pickup) goods.</a:t>
            </a:r>
          </a:p>
          <a:p>
            <a:pPr marL="800100" lvl="1" indent="-342900">
              <a:buFontTx/>
              <a:buChar char="-"/>
            </a:pPr>
            <a:r>
              <a:rPr lang="en-US" sz="2000" b="1" dirty="0" smtClean="0"/>
              <a:t>With consideration of constraints of vehicle capacities, or</a:t>
            </a:r>
          </a:p>
          <a:p>
            <a:pPr marL="800100" lvl="1" indent="-342900">
              <a:buFontTx/>
              <a:buChar char="-"/>
            </a:pPr>
            <a:r>
              <a:rPr lang="en-US" sz="2000" b="1" dirty="0" smtClean="0"/>
              <a:t>With consideration of constraints of delivery time window;</a:t>
            </a:r>
          </a:p>
          <a:p>
            <a:endParaRPr lang="en-US" sz="2000" b="1" dirty="0"/>
          </a:p>
          <a:p>
            <a:pPr marL="457200" indent="-457200">
              <a:buFont typeface="+mj-lt"/>
              <a:buAutoNum type="arabicPeriod" startAt="4"/>
            </a:pPr>
            <a:r>
              <a:rPr lang="en-US" sz="2000" b="1" dirty="0" smtClean="0"/>
              <a:t>Bin Packing problem:</a:t>
            </a:r>
          </a:p>
          <a:p>
            <a:pPr lvl="1"/>
            <a:r>
              <a:rPr lang="en-US" sz="2000" b="1" dirty="0" smtClean="0"/>
              <a:t>- Maximize the loading in each vehicle so as to deploy minimum number of vehicles to complete all deliveries.</a:t>
            </a:r>
          </a:p>
          <a:p>
            <a:endParaRPr lang="en-US" sz="2000" b="1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9051" y="683563"/>
            <a:ext cx="2370025" cy="51820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813" y="5513847"/>
            <a:ext cx="2232853" cy="122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76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63" y="1080259"/>
            <a:ext cx="6222927" cy="52019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925" y="1080259"/>
            <a:ext cx="5408558" cy="53949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7477" y="276600"/>
            <a:ext cx="11411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Solving optimization problems in Python, Examples.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85776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5088" y="939267"/>
            <a:ext cx="2530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Orders arrive base on Poisson Distribution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7932" y="1896293"/>
            <a:ext cx="102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Order 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7932" y="2866202"/>
            <a:ext cx="102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Order 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7932" y="3946943"/>
            <a:ext cx="102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Order 3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7932" y="5041592"/>
            <a:ext cx="102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Order 4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413168" y="1814317"/>
            <a:ext cx="748145" cy="230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413168" y="2045018"/>
            <a:ext cx="7481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413168" y="2045018"/>
            <a:ext cx="748145" cy="269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253683" y="1519006"/>
            <a:ext cx="127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SKU A x 2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253683" y="1880063"/>
            <a:ext cx="127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SKU B x 3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253683" y="2215871"/>
            <a:ext cx="127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SKU C x 1</a:t>
            </a:r>
            <a:endParaRPr lang="en-US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1413168" y="3090298"/>
            <a:ext cx="7481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413168" y="3090298"/>
            <a:ext cx="748145" cy="269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253683" y="2925343"/>
            <a:ext cx="127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SKU E x 4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2253683" y="3291063"/>
            <a:ext cx="127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SKU F x 2</a:t>
            </a:r>
            <a:endParaRPr lang="en-US" dirty="0"/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1413168" y="3896932"/>
            <a:ext cx="748145" cy="230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1413168" y="4127633"/>
            <a:ext cx="7481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413168" y="4127633"/>
            <a:ext cx="748145" cy="269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253683" y="3601621"/>
            <a:ext cx="127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SKU A x 3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253683" y="3962678"/>
            <a:ext cx="127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SKU C x 5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2253683" y="4328398"/>
            <a:ext cx="127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SKU E x 2</a:t>
            </a:r>
            <a:endParaRPr lang="en-US" dirty="0"/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1413168" y="4964366"/>
            <a:ext cx="748145" cy="230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413168" y="5195067"/>
            <a:ext cx="7481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253683" y="4669055"/>
            <a:ext cx="127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SKU B x 1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2253683" y="5030112"/>
            <a:ext cx="127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SKU D x 5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387932" y="6035958"/>
            <a:ext cx="102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Order 5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V="1">
            <a:off x="1413168" y="6027870"/>
            <a:ext cx="748145" cy="230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1413168" y="6258571"/>
            <a:ext cx="7481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1413168" y="6258571"/>
            <a:ext cx="748145" cy="269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53683" y="5732559"/>
            <a:ext cx="127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SKU F x 4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2253683" y="6093616"/>
            <a:ext cx="127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SKU F x 1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2253683" y="6428493"/>
            <a:ext cx="127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SKU G x 2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4178582" y="2681536"/>
            <a:ext cx="1357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SKU A x 5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4178582" y="3025807"/>
            <a:ext cx="1357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SKU B x 4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9346" y="3407795"/>
            <a:ext cx="1357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SKU C x 6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4169346" y="4117267"/>
            <a:ext cx="1357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SKU E x 6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169346" y="4482987"/>
            <a:ext cx="1357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SKU F x 7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4169346" y="3751547"/>
            <a:ext cx="1357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SKU D x 5</a:t>
            </a:r>
            <a:endParaRPr lang="en-US" dirty="0"/>
          </a:p>
        </p:txBody>
      </p:sp>
      <p:sp>
        <p:nvSpPr>
          <p:cNvPr id="70" name="Striped Right Arrow 69"/>
          <p:cNvSpPr/>
          <p:nvPr/>
        </p:nvSpPr>
        <p:spPr>
          <a:xfrm>
            <a:off x="3528296" y="3549602"/>
            <a:ext cx="465560" cy="34733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Warehouse worker logistics job concept blue lines. Warehouse worker holding  delivery boxes vector illustration. | CanStoc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474" y="2651205"/>
            <a:ext cx="624949" cy="65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8" descr="Warehouse worker logistics job concept blue lines. Warehouse worker holding  delivery boxes vector illustration. | CanStoc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472" y="3479140"/>
            <a:ext cx="624949" cy="65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8" descr="Warehouse worker logistics job concept blue lines. Warehouse worker holding  delivery boxes vector illustration. | CanStoc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945" y="4339536"/>
            <a:ext cx="624949" cy="65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/>
          <p:cNvSpPr txBox="1"/>
          <p:nvPr/>
        </p:nvSpPr>
        <p:spPr>
          <a:xfrm>
            <a:off x="4169346" y="4853721"/>
            <a:ext cx="127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SKU G x 2</a:t>
            </a:r>
            <a:endParaRPr lang="en-US" dirty="0"/>
          </a:p>
        </p:txBody>
      </p:sp>
      <p:cxnSp>
        <p:nvCxnSpPr>
          <p:cNvPr id="79" name="Straight Arrow Connector 78"/>
          <p:cNvCxnSpPr/>
          <p:nvPr/>
        </p:nvCxnSpPr>
        <p:spPr>
          <a:xfrm flipV="1">
            <a:off x="5229210" y="2866202"/>
            <a:ext cx="558800" cy="18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endCxn id="76" idx="1"/>
          </p:cNvCxnSpPr>
          <p:nvPr/>
        </p:nvCxnSpPr>
        <p:spPr>
          <a:xfrm>
            <a:off x="5236145" y="3677807"/>
            <a:ext cx="558800" cy="98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5229210" y="3227474"/>
            <a:ext cx="558800" cy="549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1032" idx="1"/>
          </p:cNvCxnSpPr>
          <p:nvPr/>
        </p:nvCxnSpPr>
        <p:spPr>
          <a:xfrm flipV="1">
            <a:off x="5217673" y="2976463"/>
            <a:ext cx="558801" cy="95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V="1">
            <a:off x="5229210" y="3994488"/>
            <a:ext cx="473361" cy="281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5207277" y="4653997"/>
            <a:ext cx="644990" cy="84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V="1">
            <a:off x="5217676" y="3247082"/>
            <a:ext cx="634591" cy="1790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387932" y="178327"/>
            <a:ext cx="11272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ASSIGNMENT OPTIMISATION: </a:t>
            </a:r>
            <a:r>
              <a:rPr lang="en-US" sz="2000" b="1" dirty="0" smtClean="0">
                <a:solidFill>
                  <a:srgbClr val="00B050"/>
                </a:solidFill>
              </a:rPr>
              <a:t>Here, the SKU picking is modelled as an Assignment problem.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 flipH="1">
            <a:off x="6436883" y="2759056"/>
            <a:ext cx="1884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 productivity</a:t>
            </a:r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 flipH="1">
            <a:off x="6401421" y="3541546"/>
            <a:ext cx="2302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Medium productivity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 flipH="1">
            <a:off x="6436883" y="4340081"/>
            <a:ext cx="2302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Low productivity</a:t>
            </a:r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3620665" y="1046807"/>
            <a:ext cx="5603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Each batch of orders are sorted according to the SKUs.</a:t>
            </a:r>
          </a:p>
          <a:p>
            <a:r>
              <a:rPr lang="en-US" b="1" dirty="0" smtClean="0">
                <a:solidFill>
                  <a:srgbClr val="0070C0"/>
                </a:solidFill>
              </a:rPr>
              <a:t>Base on historical data, a worker takes </a:t>
            </a:r>
            <a:r>
              <a:rPr lang="en-US" b="1" i="1" dirty="0" smtClean="0">
                <a:solidFill>
                  <a:srgbClr val="0070C0"/>
                </a:solidFill>
              </a:rPr>
              <a:t>x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mins</a:t>
            </a:r>
            <a:r>
              <a:rPr lang="en-US" b="1" dirty="0" smtClean="0">
                <a:solidFill>
                  <a:srgbClr val="0070C0"/>
                </a:solidFill>
              </a:rPr>
              <a:t> to pick an SKU. Time taken varies from worker to worker.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4529888" y="2196140"/>
            <a:ext cx="409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Sorted by SKU for picking assignment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9224083" y="1554338"/>
            <a:ext cx="127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SKU A x 2</a:t>
            </a: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9224083" y="1915395"/>
            <a:ext cx="127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SKU B x 3</a:t>
            </a:r>
            <a:endParaRPr 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9224083" y="2251203"/>
            <a:ext cx="127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SKU C x 1</a:t>
            </a:r>
            <a:endParaRPr 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9226889" y="2960792"/>
            <a:ext cx="127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SKU E x 4</a:t>
            </a:r>
            <a:endParaRPr 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9224083" y="3326395"/>
            <a:ext cx="127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SKU F x 2</a:t>
            </a:r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9224083" y="3636953"/>
            <a:ext cx="127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SKU A x 3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9224083" y="3998010"/>
            <a:ext cx="127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SKU C x 5</a:t>
            </a:r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9224083" y="4363730"/>
            <a:ext cx="127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SKU E x 2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9224083" y="4704387"/>
            <a:ext cx="127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SKU B x 1</a:t>
            </a:r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9224083" y="5065444"/>
            <a:ext cx="127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SKU D x 5</a:t>
            </a:r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9224083" y="5767891"/>
            <a:ext cx="127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SKU F x 4</a:t>
            </a:r>
            <a:endParaRPr 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9224083" y="6128948"/>
            <a:ext cx="127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SKU F x 1</a:t>
            </a:r>
            <a:endParaRPr lang="en-US" dirty="0"/>
          </a:p>
        </p:txBody>
      </p:sp>
      <p:sp>
        <p:nvSpPr>
          <p:cNvPr id="114" name="TextBox 113"/>
          <p:cNvSpPr txBox="1"/>
          <p:nvPr/>
        </p:nvSpPr>
        <p:spPr>
          <a:xfrm>
            <a:off x="9224083" y="6463825"/>
            <a:ext cx="127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SKU G x 2</a:t>
            </a:r>
            <a:endParaRPr lang="en-US" dirty="0"/>
          </a:p>
        </p:txBody>
      </p:sp>
      <p:grpSp>
        <p:nvGrpSpPr>
          <p:cNvPr id="1025" name="Group 1024"/>
          <p:cNvGrpSpPr/>
          <p:nvPr/>
        </p:nvGrpSpPr>
        <p:grpSpPr>
          <a:xfrm>
            <a:off x="10270835" y="1763200"/>
            <a:ext cx="581891" cy="707142"/>
            <a:chOff x="10270835" y="1575634"/>
            <a:chExt cx="581891" cy="707142"/>
          </a:xfrm>
        </p:grpSpPr>
        <p:cxnSp>
          <p:nvCxnSpPr>
            <p:cNvPr id="115" name="Straight Arrow Connector 114"/>
            <p:cNvCxnSpPr/>
            <p:nvPr/>
          </p:nvCxnSpPr>
          <p:spPr>
            <a:xfrm flipH="1" flipV="1">
              <a:off x="10270836" y="1575634"/>
              <a:ext cx="489528" cy="18572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/>
            <p:nvPr/>
          </p:nvCxnSpPr>
          <p:spPr>
            <a:xfrm flipH="1">
              <a:off x="10270835" y="1902098"/>
              <a:ext cx="581891" cy="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/>
            <p:nvPr/>
          </p:nvCxnSpPr>
          <p:spPr>
            <a:xfrm flipH="1">
              <a:off x="10270836" y="2016802"/>
              <a:ext cx="581890" cy="265974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7" name="Group 1026"/>
          <p:cNvGrpSpPr/>
          <p:nvPr/>
        </p:nvGrpSpPr>
        <p:grpSpPr>
          <a:xfrm>
            <a:off x="10332391" y="3152791"/>
            <a:ext cx="619282" cy="337814"/>
            <a:chOff x="10270835" y="2953760"/>
            <a:chExt cx="779786" cy="337814"/>
          </a:xfrm>
        </p:grpSpPr>
        <p:cxnSp>
          <p:nvCxnSpPr>
            <p:cNvPr id="133" name="Straight Arrow Connector 132"/>
            <p:cNvCxnSpPr/>
            <p:nvPr/>
          </p:nvCxnSpPr>
          <p:spPr>
            <a:xfrm>
              <a:off x="10270835" y="2953760"/>
              <a:ext cx="779786" cy="105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/>
            <p:nvPr/>
          </p:nvCxnSpPr>
          <p:spPr>
            <a:xfrm flipV="1">
              <a:off x="10270835" y="3138829"/>
              <a:ext cx="779786" cy="1527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 138"/>
          <p:cNvGrpSpPr/>
          <p:nvPr/>
        </p:nvGrpSpPr>
        <p:grpSpPr>
          <a:xfrm>
            <a:off x="10369782" y="5960043"/>
            <a:ext cx="581891" cy="707142"/>
            <a:chOff x="10270835" y="1575634"/>
            <a:chExt cx="581891" cy="707142"/>
          </a:xfrm>
        </p:grpSpPr>
        <p:cxnSp>
          <p:nvCxnSpPr>
            <p:cNvPr id="140" name="Straight Arrow Connector 139"/>
            <p:cNvCxnSpPr/>
            <p:nvPr/>
          </p:nvCxnSpPr>
          <p:spPr>
            <a:xfrm flipH="1" flipV="1">
              <a:off x="10270836" y="1575634"/>
              <a:ext cx="489528" cy="18572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 flipH="1">
              <a:off x="10270835" y="1902098"/>
              <a:ext cx="581891" cy="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/>
            <p:nvPr/>
          </p:nvCxnSpPr>
          <p:spPr>
            <a:xfrm flipH="1">
              <a:off x="10270836" y="2016802"/>
              <a:ext cx="581890" cy="265974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oup 142"/>
          <p:cNvGrpSpPr/>
          <p:nvPr/>
        </p:nvGrpSpPr>
        <p:grpSpPr>
          <a:xfrm>
            <a:off x="10277420" y="3860191"/>
            <a:ext cx="581891" cy="707142"/>
            <a:chOff x="10270835" y="1575634"/>
            <a:chExt cx="581891" cy="707142"/>
          </a:xfrm>
        </p:grpSpPr>
        <p:cxnSp>
          <p:nvCxnSpPr>
            <p:cNvPr id="144" name="Straight Arrow Connector 143"/>
            <p:cNvCxnSpPr/>
            <p:nvPr/>
          </p:nvCxnSpPr>
          <p:spPr>
            <a:xfrm flipH="1" flipV="1">
              <a:off x="10270836" y="1575634"/>
              <a:ext cx="489528" cy="18572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 flipH="1">
              <a:off x="10270835" y="1902098"/>
              <a:ext cx="581891" cy="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/>
            <p:nvPr/>
          </p:nvCxnSpPr>
          <p:spPr>
            <a:xfrm flipH="1">
              <a:off x="10270836" y="2016802"/>
              <a:ext cx="581890" cy="265974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/>
          <p:cNvGrpSpPr/>
          <p:nvPr/>
        </p:nvGrpSpPr>
        <p:grpSpPr>
          <a:xfrm>
            <a:off x="10338011" y="4881974"/>
            <a:ext cx="460708" cy="337814"/>
            <a:chOff x="10270835" y="2953760"/>
            <a:chExt cx="779786" cy="337814"/>
          </a:xfrm>
        </p:grpSpPr>
        <p:cxnSp>
          <p:nvCxnSpPr>
            <p:cNvPr id="149" name="Straight Arrow Connector 148"/>
            <p:cNvCxnSpPr/>
            <p:nvPr/>
          </p:nvCxnSpPr>
          <p:spPr>
            <a:xfrm>
              <a:off x="10270835" y="2953760"/>
              <a:ext cx="779786" cy="105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flipV="1">
              <a:off x="10270835" y="3138829"/>
              <a:ext cx="779786" cy="1527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1" name="TextBox 150"/>
          <p:cNvSpPr txBox="1"/>
          <p:nvPr/>
        </p:nvSpPr>
        <p:spPr>
          <a:xfrm>
            <a:off x="11011319" y="1870860"/>
            <a:ext cx="102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Order 1</a:t>
            </a:r>
            <a:endParaRPr lang="en-US" dirty="0"/>
          </a:p>
        </p:txBody>
      </p:sp>
      <p:sp>
        <p:nvSpPr>
          <p:cNvPr id="152" name="TextBox 151"/>
          <p:cNvSpPr txBox="1"/>
          <p:nvPr/>
        </p:nvSpPr>
        <p:spPr>
          <a:xfrm>
            <a:off x="11011319" y="3128381"/>
            <a:ext cx="102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Order 2</a:t>
            </a:r>
            <a:endParaRPr lang="en-US" dirty="0"/>
          </a:p>
        </p:txBody>
      </p:sp>
      <p:sp>
        <p:nvSpPr>
          <p:cNvPr id="153" name="TextBox 152"/>
          <p:cNvSpPr txBox="1"/>
          <p:nvPr/>
        </p:nvSpPr>
        <p:spPr>
          <a:xfrm>
            <a:off x="11011319" y="4058456"/>
            <a:ext cx="102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Order 3</a:t>
            </a:r>
            <a:endParaRPr lang="en-US" dirty="0"/>
          </a:p>
        </p:txBody>
      </p:sp>
      <p:sp>
        <p:nvSpPr>
          <p:cNvPr id="154" name="TextBox 153"/>
          <p:cNvSpPr txBox="1"/>
          <p:nvPr/>
        </p:nvSpPr>
        <p:spPr>
          <a:xfrm>
            <a:off x="11002083" y="4853721"/>
            <a:ext cx="102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Order 4</a:t>
            </a:r>
            <a:endParaRPr lang="en-US" dirty="0"/>
          </a:p>
        </p:txBody>
      </p:sp>
      <p:sp>
        <p:nvSpPr>
          <p:cNvPr id="155" name="TextBox 154"/>
          <p:cNvSpPr txBox="1"/>
          <p:nvPr/>
        </p:nvSpPr>
        <p:spPr>
          <a:xfrm>
            <a:off x="11011319" y="6010525"/>
            <a:ext cx="102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Order 5</a:t>
            </a:r>
            <a:endParaRPr lang="en-US" dirty="0"/>
          </a:p>
        </p:txBody>
      </p:sp>
      <p:sp>
        <p:nvSpPr>
          <p:cNvPr id="156" name="Striped Right Arrow 155"/>
          <p:cNvSpPr/>
          <p:nvPr/>
        </p:nvSpPr>
        <p:spPr>
          <a:xfrm>
            <a:off x="8701201" y="3549602"/>
            <a:ext cx="465560" cy="34733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Rectangle 1028"/>
          <p:cNvSpPr/>
          <p:nvPr/>
        </p:nvSpPr>
        <p:spPr>
          <a:xfrm>
            <a:off x="4211785" y="2729872"/>
            <a:ext cx="1024359" cy="10180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4208317" y="3790743"/>
            <a:ext cx="1024359" cy="10180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4211784" y="4873028"/>
            <a:ext cx="1024359" cy="10180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/>
          <p:cNvSpPr txBox="1"/>
          <p:nvPr/>
        </p:nvSpPr>
        <p:spPr>
          <a:xfrm>
            <a:off x="3618185" y="6014575"/>
            <a:ext cx="5603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Objective : assign tasks in order to minimize total time taken to pick all SKUs.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98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7932" y="444051"/>
            <a:ext cx="114523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So, if “worker-vs-task” assignment problem is modelled this way, then data for model would be: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318471825"/>
              </p:ext>
            </p:extLst>
          </p:nvPr>
        </p:nvGraphicFramePr>
        <p:xfrm>
          <a:off x="5788710" y="2080870"/>
          <a:ext cx="6950365" cy="4460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95480" y="1398158"/>
            <a:ext cx="6782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worker 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 smtClean="0">
                <a:solidFill>
                  <a:schemeClr val="accent1">
                    <a:lumMod val="75000"/>
                  </a:schemeClr>
                </a:solidFill>
              </a:rPr>
              <a:t>sku_id</a:t>
            </a:r>
            <a:endParaRPr lang="en-US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quantities of the </a:t>
            </a:r>
            <a:r>
              <a:rPr lang="en-US" b="1" dirty="0" err="1" smtClean="0">
                <a:solidFill>
                  <a:schemeClr val="accent1">
                    <a:lumMod val="75000"/>
                  </a:schemeClr>
                </a:solidFill>
              </a:rPr>
              <a:t>sku_id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 picked </a:t>
            </a:r>
            <a:r>
              <a:rPr lang="en-US" sz="1400" b="1" i="1" dirty="0" smtClean="0">
                <a:solidFill>
                  <a:schemeClr val="accent1">
                    <a:lumMod val="75000"/>
                  </a:schemeClr>
                </a:solidFill>
              </a:rPr>
              <a:t>(to determine how this drives picking time)</a:t>
            </a:r>
            <a:endParaRPr lang="en-US" b="1" i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 smtClean="0">
                <a:solidFill>
                  <a:schemeClr val="accent1">
                    <a:lumMod val="75000"/>
                  </a:schemeClr>
                </a:solidFill>
              </a:rPr>
              <a:t>time_stamp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 of each activity </a:t>
            </a:r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(to determine total time per </a:t>
            </a:r>
            <a:r>
              <a:rPr lang="en-US" sz="1400" b="1" i="1" dirty="0" smtClean="0">
                <a:solidFill>
                  <a:schemeClr val="accent1">
                    <a:lumMod val="75000"/>
                  </a:schemeClr>
                </a:solidFill>
              </a:rPr>
              <a:t>picking cycle</a:t>
            </a:r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7932" y="5352573"/>
            <a:ext cx="61496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solidFill>
                  <a:schemeClr val="accent1">
                    <a:lumMod val="75000"/>
                  </a:schemeClr>
                </a:solidFill>
              </a:rPr>
              <a:t>Remarks:</a:t>
            </a:r>
          </a:p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Assignment problem can also be modelled in other ways feasible to calculate optimized solution.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244" y="3069965"/>
            <a:ext cx="5249449" cy="18580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8548" y="2683244"/>
            <a:ext cx="609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.. In order to derive a “worker-task-time” matrix, as in below example.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47017" y="3744686"/>
            <a:ext cx="2092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5"/>
                </a:solidFill>
              </a:rPr>
              <a:t>Task cycle time</a:t>
            </a:r>
            <a:endParaRPr lang="en-US" sz="24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474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Box 89"/>
          <p:cNvSpPr txBox="1"/>
          <p:nvPr/>
        </p:nvSpPr>
        <p:spPr>
          <a:xfrm>
            <a:off x="320230" y="80029"/>
            <a:ext cx="1123575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Another way of modelling the Optimization problem (TRAVELLING SALESMAN) :</a:t>
            </a:r>
            <a:r>
              <a:rPr lang="en-US" sz="2800" b="1" dirty="0" smtClean="0"/>
              <a:t> </a:t>
            </a:r>
          </a:p>
          <a:p>
            <a:r>
              <a:rPr lang="en-US" sz="2000" b="1" dirty="0" smtClean="0">
                <a:solidFill>
                  <a:srgbClr val="00B050"/>
                </a:solidFill>
              </a:rPr>
              <a:t>Here</a:t>
            </a:r>
            <a:r>
              <a:rPr lang="en-US" sz="2000" b="1" dirty="0">
                <a:solidFill>
                  <a:srgbClr val="00B050"/>
                </a:solidFill>
              </a:rPr>
              <a:t>, the SKU picking is modelled as </a:t>
            </a:r>
            <a:r>
              <a:rPr lang="en-US" sz="2000" b="1" dirty="0" smtClean="0">
                <a:solidFill>
                  <a:srgbClr val="00B050"/>
                </a:solidFill>
              </a:rPr>
              <a:t>a Travelling Salesman problem.</a:t>
            </a:r>
          </a:p>
          <a:p>
            <a:r>
              <a:rPr lang="en-US" sz="2000" b="1" dirty="0" smtClean="0">
                <a:solidFill>
                  <a:srgbClr val="00B050"/>
                </a:solidFill>
              </a:rPr>
              <a:t>Assume this is a large warehouse, time taken to move around is significant, and we want to minimize it.</a:t>
            </a:r>
            <a:endParaRPr lang="en-US" sz="3600" b="1" dirty="0">
              <a:solidFill>
                <a:srgbClr val="00B05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535485" y="1789723"/>
            <a:ext cx="6501702" cy="4821593"/>
            <a:chOff x="542931" y="1449728"/>
            <a:chExt cx="6675785" cy="5278819"/>
          </a:xfrm>
        </p:grpSpPr>
        <p:sp>
          <p:nvSpPr>
            <p:cNvPr id="60" name="TextBox 59"/>
            <p:cNvSpPr txBox="1"/>
            <p:nvPr/>
          </p:nvSpPr>
          <p:spPr>
            <a:xfrm>
              <a:off x="4982138" y="2219014"/>
              <a:ext cx="2236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SKU A x 2 @</a:t>
              </a:r>
              <a:r>
                <a:rPr lang="en-US" dirty="0" err="1" smtClean="0"/>
                <a:t>Loc</a:t>
              </a:r>
              <a:r>
                <a:rPr lang="en-US" dirty="0" smtClean="0"/>
                <a:t> A</a:t>
              </a:r>
              <a:endParaRPr 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982138" y="2563285"/>
              <a:ext cx="2236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SKU B x 3 @</a:t>
              </a:r>
              <a:r>
                <a:rPr lang="en-US" dirty="0" err="1" smtClean="0"/>
                <a:t>Loc</a:t>
              </a:r>
              <a:r>
                <a:rPr lang="en-US" dirty="0" smtClean="0"/>
                <a:t> B</a:t>
              </a:r>
              <a:endParaRPr 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972902" y="2908329"/>
              <a:ext cx="2236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SKU C x 1 @</a:t>
              </a:r>
              <a:r>
                <a:rPr lang="en-US" dirty="0" err="1" smtClean="0"/>
                <a:t>Loc</a:t>
              </a:r>
              <a:r>
                <a:rPr lang="en-US" dirty="0" smtClean="0"/>
                <a:t> C</a:t>
              </a:r>
              <a:endParaRPr 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972902" y="3654745"/>
              <a:ext cx="2236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SKU E x 4 @</a:t>
              </a:r>
              <a:r>
                <a:rPr lang="en-US" dirty="0" err="1" smtClean="0"/>
                <a:t>Loc</a:t>
              </a:r>
              <a:r>
                <a:rPr lang="en-US" dirty="0" smtClean="0"/>
                <a:t> E</a:t>
              </a:r>
              <a:endParaRPr 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972902" y="3955813"/>
              <a:ext cx="2236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SKU F x 2 @</a:t>
              </a:r>
              <a:r>
                <a:rPr lang="en-US" dirty="0" err="1" smtClean="0"/>
                <a:t>Loc</a:t>
              </a:r>
              <a:r>
                <a:rPr lang="en-US" dirty="0" smtClean="0"/>
                <a:t> F</a:t>
              </a:r>
              <a:endParaRPr lang="en-US" dirty="0"/>
            </a:p>
          </p:txBody>
        </p:sp>
        <p:pic>
          <p:nvPicPr>
            <p:cNvPr id="1032" name="Picture 8" descr="Warehouse worker logistics job concept blue lines. Warehouse worker holding  delivery boxes vector illustration. | CanStock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8411" y="2355513"/>
              <a:ext cx="691792" cy="650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8" descr="Warehouse worker logistics job concept blue lines. Warehouse worker holding  delivery boxes vector illustration. | CanStock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50" y="3679463"/>
              <a:ext cx="691792" cy="650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8" descr="Warehouse worker logistics job concept blue lines. Warehouse worker holding  delivery boxes vector illustration. | CanStock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9795" y="4845114"/>
              <a:ext cx="691792" cy="650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TextBox 77"/>
            <p:cNvSpPr txBox="1"/>
            <p:nvPr/>
          </p:nvSpPr>
          <p:spPr>
            <a:xfrm>
              <a:off x="4945193" y="4702349"/>
              <a:ext cx="2099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SKU A x 3 @</a:t>
              </a:r>
              <a:r>
                <a:rPr lang="en-US" dirty="0" err="1" smtClean="0"/>
                <a:t>Loc</a:t>
              </a:r>
              <a:r>
                <a:rPr lang="en-US" dirty="0" smtClean="0"/>
                <a:t> A</a:t>
              </a:r>
              <a:endParaRPr lang="en-US" dirty="0"/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3250647" y="3002363"/>
              <a:ext cx="936199" cy="8471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3293510" y="1997766"/>
              <a:ext cx="853849" cy="6262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/>
            <p:cNvSpPr txBox="1"/>
            <p:nvPr/>
          </p:nvSpPr>
          <p:spPr>
            <a:xfrm>
              <a:off x="542931" y="1449728"/>
              <a:ext cx="1274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SKU A x 2</a:t>
              </a:r>
              <a:endParaRPr lang="en-US" dirty="0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542931" y="1810785"/>
              <a:ext cx="1274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SKU B x 3</a:t>
              </a:r>
              <a:endParaRPr lang="en-US" dirty="0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542931" y="2146593"/>
              <a:ext cx="1274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SKU C x 1</a:t>
              </a:r>
              <a:endParaRPr lang="en-US" dirty="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545737" y="2652987"/>
              <a:ext cx="1274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SKU E x 4</a:t>
              </a:r>
              <a:endParaRPr lang="en-US" dirty="0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542931" y="2963166"/>
              <a:ext cx="1274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SKU F x 2</a:t>
              </a:r>
              <a:endParaRPr lang="en-US" dirty="0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42931" y="3440566"/>
              <a:ext cx="1274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SKU A x 3</a:t>
              </a:r>
              <a:endParaRPr lang="en-US" dirty="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542931" y="3801623"/>
              <a:ext cx="1274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SKU C x 5</a:t>
              </a:r>
              <a:endParaRPr lang="en-US" dirty="0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542931" y="4167343"/>
              <a:ext cx="1274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SKU E x 2</a:t>
              </a:r>
              <a:endParaRPr lang="en-US" dirty="0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42931" y="4673665"/>
              <a:ext cx="1274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SKU B x 1</a:t>
              </a:r>
              <a:endParaRPr lang="en-US" dirty="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542931" y="5034722"/>
              <a:ext cx="1274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SKU D x 5</a:t>
              </a:r>
              <a:endParaRPr lang="en-US" dirty="0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542931" y="5663281"/>
              <a:ext cx="1274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SKU F x 4</a:t>
              </a:r>
              <a:endParaRPr lang="en-US" dirty="0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542931" y="6024338"/>
              <a:ext cx="1274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SKU F x 1</a:t>
              </a:r>
              <a:endParaRPr lang="en-US" dirty="0"/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542931" y="6359215"/>
              <a:ext cx="1274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SKU G x 2</a:t>
              </a:r>
              <a:endParaRPr lang="en-US" dirty="0"/>
            </a:p>
          </p:txBody>
        </p:sp>
        <p:grpSp>
          <p:nvGrpSpPr>
            <p:cNvPr id="1025" name="Group 1024"/>
            <p:cNvGrpSpPr/>
            <p:nvPr/>
          </p:nvGrpSpPr>
          <p:grpSpPr>
            <a:xfrm>
              <a:off x="1589683" y="1658590"/>
              <a:ext cx="581891" cy="707142"/>
              <a:chOff x="10270835" y="1575634"/>
              <a:chExt cx="581891" cy="707142"/>
            </a:xfrm>
          </p:grpSpPr>
          <p:cxnSp>
            <p:nvCxnSpPr>
              <p:cNvPr id="115" name="Straight Arrow Connector 114"/>
              <p:cNvCxnSpPr/>
              <p:nvPr/>
            </p:nvCxnSpPr>
            <p:spPr>
              <a:xfrm flipH="1" flipV="1">
                <a:off x="10270836" y="1575634"/>
                <a:ext cx="489528" cy="185720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/>
              <p:nvPr/>
            </p:nvCxnSpPr>
            <p:spPr>
              <a:xfrm flipH="1">
                <a:off x="10270835" y="1902098"/>
                <a:ext cx="581891" cy="0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/>
              <p:cNvCxnSpPr/>
              <p:nvPr/>
            </p:nvCxnSpPr>
            <p:spPr>
              <a:xfrm flipH="1">
                <a:off x="10270836" y="2016802"/>
                <a:ext cx="581890" cy="265974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7" name="Group 1026"/>
            <p:cNvGrpSpPr/>
            <p:nvPr/>
          </p:nvGrpSpPr>
          <p:grpSpPr>
            <a:xfrm>
              <a:off x="1588938" y="2853863"/>
              <a:ext cx="619282" cy="337814"/>
              <a:chOff x="10270835" y="2953760"/>
              <a:chExt cx="779786" cy="337814"/>
            </a:xfrm>
          </p:grpSpPr>
          <p:cxnSp>
            <p:nvCxnSpPr>
              <p:cNvPr id="133" name="Straight Arrow Connector 132"/>
              <p:cNvCxnSpPr/>
              <p:nvPr/>
            </p:nvCxnSpPr>
            <p:spPr>
              <a:xfrm>
                <a:off x="10270835" y="2953760"/>
                <a:ext cx="779786" cy="1057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/>
              <p:cNvCxnSpPr/>
              <p:nvPr/>
            </p:nvCxnSpPr>
            <p:spPr>
              <a:xfrm flipV="1">
                <a:off x="10270835" y="3138829"/>
                <a:ext cx="779786" cy="1527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/>
            <p:cNvGrpSpPr/>
            <p:nvPr/>
          </p:nvGrpSpPr>
          <p:grpSpPr>
            <a:xfrm>
              <a:off x="1688630" y="5855433"/>
              <a:ext cx="581891" cy="707142"/>
              <a:chOff x="10270835" y="1575634"/>
              <a:chExt cx="581891" cy="707142"/>
            </a:xfrm>
          </p:grpSpPr>
          <p:cxnSp>
            <p:nvCxnSpPr>
              <p:cNvPr id="140" name="Straight Arrow Connector 139"/>
              <p:cNvCxnSpPr/>
              <p:nvPr/>
            </p:nvCxnSpPr>
            <p:spPr>
              <a:xfrm flipH="1" flipV="1">
                <a:off x="10270836" y="1575634"/>
                <a:ext cx="489528" cy="185720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/>
              <p:nvPr/>
            </p:nvCxnSpPr>
            <p:spPr>
              <a:xfrm flipH="1">
                <a:off x="10270835" y="1902098"/>
                <a:ext cx="581891" cy="0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/>
              <p:nvPr/>
            </p:nvCxnSpPr>
            <p:spPr>
              <a:xfrm flipH="1">
                <a:off x="10270836" y="2016802"/>
                <a:ext cx="581890" cy="265974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Group 142"/>
            <p:cNvGrpSpPr/>
            <p:nvPr/>
          </p:nvGrpSpPr>
          <p:grpSpPr>
            <a:xfrm>
              <a:off x="1596268" y="3663804"/>
              <a:ext cx="581891" cy="707142"/>
              <a:chOff x="10270835" y="1575634"/>
              <a:chExt cx="581891" cy="707142"/>
            </a:xfrm>
          </p:grpSpPr>
          <p:cxnSp>
            <p:nvCxnSpPr>
              <p:cNvPr id="144" name="Straight Arrow Connector 143"/>
              <p:cNvCxnSpPr/>
              <p:nvPr/>
            </p:nvCxnSpPr>
            <p:spPr>
              <a:xfrm flipH="1" flipV="1">
                <a:off x="10270836" y="1575634"/>
                <a:ext cx="489528" cy="185720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Arrow Connector 144"/>
              <p:cNvCxnSpPr/>
              <p:nvPr/>
            </p:nvCxnSpPr>
            <p:spPr>
              <a:xfrm flipH="1">
                <a:off x="10270835" y="1902098"/>
                <a:ext cx="581891" cy="0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/>
              <p:cNvCxnSpPr/>
              <p:nvPr/>
            </p:nvCxnSpPr>
            <p:spPr>
              <a:xfrm flipH="1">
                <a:off x="10270836" y="2016802"/>
                <a:ext cx="581890" cy="265974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Group 147"/>
            <p:cNvGrpSpPr/>
            <p:nvPr/>
          </p:nvGrpSpPr>
          <p:grpSpPr>
            <a:xfrm>
              <a:off x="1656859" y="4851252"/>
              <a:ext cx="460708" cy="337814"/>
              <a:chOff x="10270835" y="2953760"/>
              <a:chExt cx="779786" cy="337814"/>
            </a:xfrm>
          </p:grpSpPr>
          <p:cxnSp>
            <p:nvCxnSpPr>
              <p:cNvPr id="149" name="Straight Arrow Connector 148"/>
              <p:cNvCxnSpPr/>
              <p:nvPr/>
            </p:nvCxnSpPr>
            <p:spPr>
              <a:xfrm>
                <a:off x="10270835" y="2953760"/>
                <a:ext cx="779786" cy="1057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Arrow Connector 149"/>
              <p:cNvCxnSpPr/>
              <p:nvPr/>
            </p:nvCxnSpPr>
            <p:spPr>
              <a:xfrm flipV="1">
                <a:off x="10270835" y="3138829"/>
                <a:ext cx="779786" cy="1527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1" name="TextBox 150"/>
            <p:cNvSpPr txBox="1"/>
            <p:nvPr/>
          </p:nvSpPr>
          <p:spPr>
            <a:xfrm>
              <a:off x="2330167" y="1766250"/>
              <a:ext cx="10252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Order 1</a:t>
              </a:r>
              <a:endParaRPr lang="en-US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2330167" y="2809494"/>
              <a:ext cx="10252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Order 2</a:t>
              </a:r>
              <a:endParaRPr lang="en-US" dirty="0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2285868" y="3834710"/>
              <a:ext cx="10252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Order 3</a:t>
              </a:r>
              <a:endParaRPr lang="en-US" dirty="0"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2274751" y="4795291"/>
              <a:ext cx="10252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Order 4</a:t>
              </a:r>
              <a:endParaRPr lang="en-US" dirty="0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2330167" y="5905915"/>
              <a:ext cx="10252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Order 5</a:t>
              </a:r>
              <a:endParaRPr lang="en-US" dirty="0"/>
            </a:p>
          </p:txBody>
        </p:sp>
        <p:sp>
          <p:nvSpPr>
            <p:cNvPr id="1029" name="Rectangle 1028"/>
            <p:cNvSpPr/>
            <p:nvPr/>
          </p:nvSpPr>
          <p:spPr>
            <a:xfrm>
              <a:off x="5015340" y="2267350"/>
              <a:ext cx="1848629" cy="101807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5011873" y="3628474"/>
              <a:ext cx="1852468" cy="7235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4982635" y="4727067"/>
              <a:ext cx="1922989" cy="101807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Arrow Connector 117"/>
            <p:cNvCxnSpPr/>
            <p:nvPr/>
          </p:nvCxnSpPr>
          <p:spPr>
            <a:xfrm>
              <a:off x="3195675" y="4037556"/>
              <a:ext cx="867425" cy="99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/>
            <p:cNvSpPr txBox="1"/>
            <p:nvPr/>
          </p:nvSpPr>
          <p:spPr>
            <a:xfrm>
              <a:off x="4931345" y="4993290"/>
              <a:ext cx="2099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SKU C x 5 @</a:t>
              </a:r>
              <a:r>
                <a:rPr lang="en-US" dirty="0" err="1" smtClean="0"/>
                <a:t>Loc</a:t>
              </a:r>
              <a:r>
                <a:rPr lang="en-US" dirty="0" smtClean="0"/>
                <a:t> C</a:t>
              </a:r>
              <a:endParaRPr lang="en-US" dirty="0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4926727" y="5274998"/>
              <a:ext cx="2099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SKU E x 2 @</a:t>
              </a:r>
              <a:r>
                <a:rPr lang="en-US" dirty="0" err="1" smtClean="0"/>
                <a:t>Loc</a:t>
              </a:r>
              <a:r>
                <a:rPr lang="en-US" dirty="0" smtClean="0"/>
                <a:t> E</a:t>
              </a:r>
              <a:endParaRPr lang="en-US" dirty="0"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423315" y="1345394"/>
            <a:ext cx="420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Orders arrive base on Poisson Distribution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434759" y="1676292"/>
            <a:ext cx="6027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Average travelling time between SKU locations shall be used by algorithm to calculate optimal route (lowest time taken).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355952" y="5964985"/>
            <a:ext cx="6616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Objective : Propose optimal route to move from one location to another to pick all SKUs in the shortest time taken.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824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76BBDF8B11404B8F83B6371D339BB5" ma:contentTypeVersion="4" ma:contentTypeDescription="Create a new document." ma:contentTypeScope="" ma:versionID="c4b6b8ce012243991f666bdc6d7963de">
  <xsd:schema xmlns:xsd="http://www.w3.org/2001/XMLSchema" xmlns:xs="http://www.w3.org/2001/XMLSchema" xmlns:p="http://schemas.microsoft.com/office/2006/metadata/properties" xmlns:ns2="288b9169-86a0-4136-80d7-de8132f16850" targetNamespace="http://schemas.microsoft.com/office/2006/metadata/properties" ma:root="true" ma:fieldsID="6c693531de986baf47130c53512fc542" ns2:_="">
    <xsd:import namespace="288b9169-86a0-4136-80d7-de8132f1685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8b9169-86a0-4136-80d7-de8132f168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FE21C0B-D664-41E2-BDF9-1C0A0C1B3CE9}"/>
</file>

<file path=customXml/itemProps2.xml><?xml version="1.0" encoding="utf-8"?>
<ds:datastoreItem xmlns:ds="http://schemas.openxmlformats.org/officeDocument/2006/customXml" ds:itemID="{0D2199B1-A278-450B-9BF1-170E89EF74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A3F685-C86D-40E5-9FCF-4D7DA638A533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06c7498b-566f-42c7-92d7-103d804f23ea"/>
    <ds:schemaRef ds:uri="http://purl.org/dc/dcmitype/"/>
    <ds:schemaRef ds:uri="http://schemas.microsoft.com/office/infopath/2007/PartnerControls"/>
    <ds:schemaRef ds:uri="http://schemas.microsoft.com/office/2006/documentManagement/types"/>
    <ds:schemaRef ds:uri="edb01564-17bf-4f9d-ae18-47b809ad648a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1960</TotalTime>
  <Words>1032</Words>
  <Application>Microsoft Office PowerPoint</Application>
  <PresentationFormat>Widescreen</PresentationFormat>
  <Paragraphs>191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Office Theme</vt:lpstr>
      <vt:lpstr>Application of  Operation Research  for optimizing a Logistics Operation</vt:lpstr>
      <vt:lpstr>Companies that apply Operation Research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NTT DATA SINGAPORE PTE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 Lau</dc:creator>
  <cp:lastModifiedBy>Francis Lau</cp:lastModifiedBy>
  <cp:revision>83</cp:revision>
  <dcterms:created xsi:type="dcterms:W3CDTF">2021-07-01T23:12:14Z</dcterms:created>
  <dcterms:modified xsi:type="dcterms:W3CDTF">2021-08-19T01:54:13Z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0x0101004D76BBDF8B11404B8F83B6371D339BB5</vt:lpwstr>
  </property>
</Properties>
</file>